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xls" ContentType="application/vnd.ms-exce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9" r:id="rId4"/>
    <p:sldId id="261" r:id="rId5"/>
    <p:sldId id="258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200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6DF3B8-2C34-C745-A110-1BC1895FFD1E}" type="datetimeFigureOut">
              <a:rPr lang="en-US" smtClean="0"/>
              <a:t>30/06/20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EA6A01-2286-1B4C-95EF-4AC3C4EE2E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7284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 better than predicted result achieved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EA6A01-2286-1B4C-95EF-4AC3C4EE2EA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1168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F70FE-174B-7A45-A9E9-C9CEEECDE05E}" type="datetimeFigureOut">
              <a:rPr lang="en-US" smtClean="0"/>
              <a:t>30/06/20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738FE-93BC-3E4D-ABAF-EDA0E4AEA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382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F70FE-174B-7A45-A9E9-C9CEEECDE05E}" type="datetimeFigureOut">
              <a:rPr lang="en-US" smtClean="0"/>
              <a:t>30/06/20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738FE-93BC-3E4D-ABAF-EDA0E4AEA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521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F70FE-174B-7A45-A9E9-C9CEEECDE05E}" type="datetimeFigureOut">
              <a:rPr lang="en-US" smtClean="0"/>
              <a:t>30/06/20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738FE-93BC-3E4D-ABAF-EDA0E4AEA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829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F70FE-174B-7A45-A9E9-C9CEEECDE05E}" type="datetimeFigureOut">
              <a:rPr lang="en-US" smtClean="0"/>
              <a:t>30/06/20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738FE-93BC-3E4D-ABAF-EDA0E4AEA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265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F70FE-174B-7A45-A9E9-C9CEEECDE05E}" type="datetimeFigureOut">
              <a:rPr lang="en-US" smtClean="0"/>
              <a:t>30/06/20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738FE-93BC-3E4D-ABAF-EDA0E4AEA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887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F70FE-174B-7A45-A9E9-C9CEEECDE05E}" type="datetimeFigureOut">
              <a:rPr lang="en-US" smtClean="0"/>
              <a:t>30/06/20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738FE-93BC-3E4D-ABAF-EDA0E4AEA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85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F70FE-174B-7A45-A9E9-C9CEEECDE05E}" type="datetimeFigureOut">
              <a:rPr lang="en-US" smtClean="0"/>
              <a:t>30/06/20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738FE-93BC-3E4D-ABAF-EDA0E4AEA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277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F70FE-174B-7A45-A9E9-C9CEEECDE05E}" type="datetimeFigureOut">
              <a:rPr lang="en-US" smtClean="0"/>
              <a:t>30/06/20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738FE-93BC-3E4D-ABAF-EDA0E4AEA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191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F70FE-174B-7A45-A9E9-C9CEEECDE05E}" type="datetimeFigureOut">
              <a:rPr lang="en-US" smtClean="0"/>
              <a:t>30/06/20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738FE-93BC-3E4D-ABAF-EDA0E4AEA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454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F70FE-174B-7A45-A9E9-C9CEEECDE05E}" type="datetimeFigureOut">
              <a:rPr lang="en-US" smtClean="0"/>
              <a:t>30/06/20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738FE-93BC-3E4D-ABAF-EDA0E4AEA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25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F70FE-174B-7A45-A9E9-C9CEEECDE05E}" type="datetimeFigureOut">
              <a:rPr lang="en-US" smtClean="0"/>
              <a:t>30/06/20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738FE-93BC-3E4D-ABAF-EDA0E4AEA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972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8F70FE-174B-7A45-A9E9-C9CEEECDE05E}" type="datetimeFigureOut">
              <a:rPr lang="en-US" smtClean="0"/>
              <a:t>30/06/20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7738FE-93BC-3E4D-ABAF-EDA0E4AEA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98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oleObject" Target="../embeddings/Microsoft_Excel_97_-_2004_Worksheet1.xls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oleObject" Target="../embeddings/Microsoft_Excel_97_-_2004_Worksheet2.xls"/><Relationship Id="rId5" Type="http://schemas.openxmlformats.org/officeDocument/2006/relationships/image" Target="../media/image2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2356"/>
            <a:ext cx="7772400" cy="1470025"/>
          </a:xfrm>
        </p:spPr>
        <p:txBody>
          <a:bodyPr/>
          <a:lstStyle/>
          <a:p>
            <a:r>
              <a:rPr lang="en-US" u="sng" dirty="0" smtClean="0"/>
              <a:t>Our Finance Update</a:t>
            </a:r>
            <a:endParaRPr lang="en-US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168975"/>
            <a:ext cx="6400800" cy="2992767"/>
          </a:xfrm>
        </p:spPr>
        <p:txBody>
          <a:bodyPr>
            <a:noAutofit/>
          </a:bodyPr>
          <a:lstStyle/>
          <a:p>
            <a:pPr marL="457200" indent="-457200" algn="l">
              <a:buFont typeface="Arial"/>
              <a:buChar char="•"/>
            </a:pPr>
            <a:r>
              <a:rPr lang="en-US" sz="2400" b="1" dirty="0" smtClean="0">
                <a:solidFill>
                  <a:schemeClr val="tx1"/>
                </a:solidFill>
              </a:rPr>
              <a:t>Full Year Results </a:t>
            </a:r>
            <a:r>
              <a:rPr lang="en-US" sz="2400" b="1" dirty="0">
                <a:solidFill>
                  <a:schemeClr val="tx1"/>
                </a:solidFill>
              </a:rPr>
              <a:t>Y</a:t>
            </a:r>
            <a:r>
              <a:rPr lang="en-US" sz="2400" b="1" dirty="0" smtClean="0">
                <a:solidFill>
                  <a:schemeClr val="tx1"/>
                </a:solidFill>
              </a:rPr>
              <a:t>ear Ending 31st March 2020</a:t>
            </a:r>
          </a:p>
          <a:p>
            <a:pPr algn="l"/>
            <a:endParaRPr lang="en-US" sz="2400" b="1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/>
              <a:buChar char="•"/>
            </a:pPr>
            <a:r>
              <a:rPr lang="en-US" sz="2400" b="1" dirty="0">
                <a:solidFill>
                  <a:schemeClr val="tx1"/>
                </a:solidFill>
              </a:rPr>
              <a:t>The Financial Challenges</a:t>
            </a:r>
          </a:p>
          <a:p>
            <a:pPr algn="l"/>
            <a:endParaRPr lang="en-US" sz="2400" b="1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/>
              <a:buChar char="•"/>
            </a:pPr>
            <a:r>
              <a:rPr lang="en-US" sz="2400" b="1" dirty="0" smtClean="0">
                <a:solidFill>
                  <a:schemeClr val="tx1"/>
                </a:solidFill>
              </a:rPr>
              <a:t>Estimate (Best Guess) Financial Year Ending 31</a:t>
            </a:r>
            <a:r>
              <a:rPr lang="en-US" sz="2400" b="1" baseline="30000" dirty="0" smtClean="0">
                <a:solidFill>
                  <a:schemeClr val="tx1"/>
                </a:solidFill>
              </a:rPr>
              <a:t>st</a:t>
            </a:r>
            <a:r>
              <a:rPr lang="en-US" sz="2400" b="1" dirty="0" smtClean="0">
                <a:solidFill>
                  <a:schemeClr val="tx1"/>
                </a:solidFill>
              </a:rPr>
              <a:t> March 2021</a:t>
            </a:r>
          </a:p>
          <a:p>
            <a:pPr algn="l"/>
            <a:endParaRPr lang="en-US" sz="2400" b="1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/>
              <a:buChar char="•"/>
            </a:pPr>
            <a:r>
              <a:rPr lang="en-US" sz="2400" b="1" dirty="0" smtClean="0">
                <a:solidFill>
                  <a:schemeClr val="tx1"/>
                </a:solidFill>
              </a:rPr>
              <a:t>How We Can Help? </a:t>
            </a:r>
            <a:endParaRPr lang="en-US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59858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Our Finances Last Year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Original budget cautious due to  challenges presented by the move from </a:t>
            </a:r>
            <a:r>
              <a:rPr lang="en-US" dirty="0" err="1" smtClean="0"/>
              <a:t>Ampleforth</a:t>
            </a:r>
            <a:r>
              <a:rPr lang="en-US" dirty="0" smtClean="0"/>
              <a:t> to the Diocese e.g. move of bank account</a:t>
            </a:r>
          </a:p>
          <a:p>
            <a:pPr marL="0" indent="0">
              <a:buNone/>
            </a:pPr>
            <a:endParaRPr lang="en-US" dirty="0" smtClean="0"/>
          </a:p>
          <a:p>
            <a:pPr lvl="0"/>
            <a:r>
              <a:rPr lang="en-US" dirty="0" smtClean="0"/>
              <a:t>Annual surplus of £6999 </a:t>
            </a:r>
            <a:r>
              <a:rPr lang="en-US" dirty="0"/>
              <a:t>reported versus a budget of £1700</a:t>
            </a:r>
            <a:r>
              <a:rPr lang="en-US" dirty="0" smtClean="0"/>
              <a:t>.</a:t>
            </a:r>
          </a:p>
          <a:p>
            <a:pPr marL="0" lvl="0" indent="0">
              <a:buNone/>
            </a:pPr>
            <a:endParaRPr lang="en-US" dirty="0" smtClean="0"/>
          </a:p>
          <a:p>
            <a:pPr lvl="0"/>
            <a:r>
              <a:rPr lang="en-US" dirty="0"/>
              <a:t>Surplus primarily delivered by an £8,320 underspend on our </a:t>
            </a:r>
            <a:r>
              <a:rPr lang="en-US" dirty="0" smtClean="0"/>
              <a:t>“extraordinary </a:t>
            </a:r>
            <a:r>
              <a:rPr lang="en-US" dirty="0"/>
              <a:t>expenses” line. </a:t>
            </a:r>
            <a:endParaRPr lang="en-US" dirty="0" smtClean="0"/>
          </a:p>
          <a:p>
            <a:pPr marL="0" lvl="0" indent="0">
              <a:buNone/>
            </a:pPr>
            <a:endParaRPr lang="en-GB" dirty="0"/>
          </a:p>
          <a:p>
            <a:pPr lvl="0"/>
            <a:r>
              <a:rPr lang="en-US" dirty="0" smtClean="0"/>
              <a:t>Estimated negative </a:t>
            </a:r>
            <a:r>
              <a:rPr lang="en-US" dirty="0"/>
              <a:t>impact on offertory income from lockdown for the final two weeks of March of £750</a:t>
            </a:r>
            <a:r>
              <a:rPr lang="en-US" dirty="0" smtClean="0"/>
              <a:t>.</a:t>
            </a:r>
          </a:p>
          <a:p>
            <a:pPr marL="0" lvl="0" indent="0">
              <a:buNone/>
            </a:pPr>
            <a:endParaRPr lang="en-GB" dirty="0"/>
          </a:p>
          <a:p>
            <a:pPr lvl="0"/>
            <a:r>
              <a:rPr lang="en-US" dirty="0"/>
              <a:t>Gift aid reclaim contributed £</a:t>
            </a:r>
            <a:r>
              <a:rPr lang="en-US" dirty="0" smtClean="0"/>
              <a:t>14,241 to income</a:t>
            </a:r>
          </a:p>
          <a:p>
            <a:pPr marL="0" lvl="0" indent="0">
              <a:buNone/>
            </a:pPr>
            <a:endParaRPr lang="en-GB" dirty="0"/>
          </a:p>
          <a:p>
            <a:pPr lvl="0"/>
            <a:r>
              <a:rPr lang="en-US" dirty="0"/>
              <a:t>The Diocesan loan </a:t>
            </a:r>
            <a:r>
              <a:rPr lang="en-US" dirty="0" smtClean="0"/>
              <a:t>outstanding £</a:t>
            </a:r>
            <a:r>
              <a:rPr lang="en-US" dirty="0"/>
              <a:t>78,133.  We continue to reduce this by £5000/quarter. </a:t>
            </a:r>
            <a:endParaRPr lang="en-GB" dirty="0"/>
          </a:p>
          <a:p>
            <a:pPr lvl="0"/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97797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Our Finances Last Year</a:t>
            </a:r>
            <a:endParaRPr lang="en-US" u="sng" dirty="0"/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1651825"/>
              </p:ext>
            </p:extLst>
          </p:nvPr>
        </p:nvGraphicFramePr>
        <p:xfrm>
          <a:off x="778431" y="1290436"/>
          <a:ext cx="7343879" cy="4895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Worksheet" r:id="rId4" imgW="7429500" imgH="4584700" progId="Excel.Sheet.8">
                  <p:embed/>
                </p:oleObj>
              </mc:Choice>
              <mc:Fallback>
                <p:oleObj name="Worksheet" r:id="rId4" imgW="7429500" imgH="4584700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78431" y="1290436"/>
                        <a:ext cx="7343879" cy="48954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749558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Our Finances’ Estimate This Year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The Financial Challenges This Coming Year:</a:t>
            </a:r>
          </a:p>
          <a:p>
            <a:r>
              <a:rPr lang="en-US" dirty="0" smtClean="0"/>
              <a:t>£5600 loss is forecast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Lost Lockdown income estimated at £7300 to end June 2020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We have optimistically assumed normal activity from July.  Likely to be at a slower pace.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Fundraising activity difficult with social distancing and loss of </a:t>
            </a:r>
            <a:r>
              <a:rPr lang="en-US" dirty="0" err="1"/>
              <a:t>B</a:t>
            </a:r>
            <a:r>
              <a:rPr lang="en-US" dirty="0" err="1" smtClean="0"/>
              <a:t>edrace</a:t>
            </a:r>
            <a:r>
              <a:rPr lang="en-US" dirty="0" smtClean="0"/>
              <a:t> café income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Fundraising/Building Loan income estimate held at last years level – a challenge for us all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70852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/>
              <a:t>Our Finances’ Estimate (Best Guess) This Year</a:t>
            </a:r>
            <a:endParaRPr lang="en-US" u="sng" dirty="0"/>
          </a:p>
        </p:txBody>
      </p:sp>
      <p:graphicFrame>
        <p:nvGraphicFramePr>
          <p:cNvPr id="5" name="Content Placeholder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5460875"/>
              </p:ext>
            </p:extLst>
          </p:nvPr>
        </p:nvGraphicFramePr>
        <p:xfrm>
          <a:off x="839788" y="1600200"/>
          <a:ext cx="7462837" cy="4525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Worksheet" r:id="rId4" imgW="6616700" imgH="4013200" progId="Excel.Sheet.8">
                  <p:embed/>
                </p:oleObj>
              </mc:Choice>
              <mc:Fallback>
                <p:oleObj name="Worksheet" r:id="rId4" imgW="6616700" imgH="4013200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39788" y="1600200"/>
                        <a:ext cx="7462837" cy="45259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4668455"/>
              </p:ext>
            </p:extLst>
          </p:nvPr>
        </p:nvGraphicFramePr>
        <p:xfrm>
          <a:off x="696491" y="1300683"/>
          <a:ext cx="7507759" cy="4503059"/>
        </p:xfrm>
        <a:graphic>
          <a:graphicData uri="http://schemas.openxmlformats.org/drawingml/2006/table">
            <a:tbl>
              <a:tblPr/>
              <a:tblGrid>
                <a:gridCol w="2673996"/>
                <a:gridCol w="267400"/>
                <a:gridCol w="1336998"/>
                <a:gridCol w="287969"/>
                <a:gridCol w="1336998"/>
                <a:gridCol w="267400"/>
                <a:gridCol w="1336998"/>
              </a:tblGrid>
              <a:tr h="226921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Estimated Accounts to end March 2021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6921"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205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£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Estimate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Actual Last Year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Variance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692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Income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692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Normal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71000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78441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-7441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205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Fundraising/Building Loan Fund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14000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13868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6921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692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Income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85000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92309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-7309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6921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692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Expenditure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692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Normal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51000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53034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2034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692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Extraordinary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10000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1672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-8328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692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Diocesan Assessment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9600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10604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1004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205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Building Loan Repayment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20000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20000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692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Expenditure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90600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85310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-5290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6921"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692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Annual 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loss/surplus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-5600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6999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-12599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02868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How We Can Contribute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Our Parish run entirely on volunteers – can you help?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If possible review your offertory or building fund donation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Support our Fundraising activity - this year especially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Have you filled in a gift aid form? £14,241 contribution last year.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Consider a monthly standing order donation – more than 100 families/individuals already do?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Use the new methods of donation:</a:t>
            </a:r>
          </a:p>
          <a:p>
            <a:pPr lvl="1"/>
            <a:r>
              <a:rPr lang="en-US" dirty="0" smtClean="0"/>
              <a:t>Text</a:t>
            </a:r>
          </a:p>
          <a:p>
            <a:pPr lvl="1"/>
            <a:r>
              <a:rPr lang="en-US" dirty="0" smtClean="0"/>
              <a:t>On-line</a:t>
            </a:r>
          </a:p>
          <a:p>
            <a:pPr lvl="1"/>
            <a:r>
              <a:rPr lang="en-US" dirty="0" smtClean="0"/>
              <a:t>Contactless</a:t>
            </a:r>
          </a:p>
          <a:p>
            <a:r>
              <a:rPr lang="en-US" dirty="0" smtClean="0"/>
              <a:t>Click the DONATE button on our website for all information or contact me.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8392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411</TotalTime>
  <Words>382</Words>
  <Application>Microsoft Macintosh PowerPoint</Application>
  <PresentationFormat>On-screen Show (4:3)</PresentationFormat>
  <Paragraphs>94</Paragraphs>
  <Slides>6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Office Theme</vt:lpstr>
      <vt:lpstr>Worksheet</vt:lpstr>
      <vt:lpstr>Our Finance Update</vt:lpstr>
      <vt:lpstr>Our Finances Last Year</vt:lpstr>
      <vt:lpstr>Our Finances Last Year</vt:lpstr>
      <vt:lpstr>Our Finances’ Estimate This Year</vt:lpstr>
      <vt:lpstr>Our Finances’ Estimate (Best Guess) This Year</vt:lpstr>
      <vt:lpstr>How We Can Contribute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Annual Finance Update</dc:title>
  <dc:creator>Stephen Walker</dc:creator>
  <cp:lastModifiedBy>Stephen Walker</cp:lastModifiedBy>
  <cp:revision>18</cp:revision>
  <dcterms:created xsi:type="dcterms:W3CDTF">2020-05-26T15:41:48Z</dcterms:created>
  <dcterms:modified xsi:type="dcterms:W3CDTF">2020-06-30T15:13:35Z</dcterms:modified>
</cp:coreProperties>
</file>